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31.xml" ContentType="application/vnd.openxmlformats-officedocument.presentationml.slide+xml"/>
  <Override PartName="/ppt/presentation.xml" ContentType="application/vnd.openxmlformats-officedocument.presentationml.presentation.main+xml"/>
  <Override PartName="/ppt/slides/slide25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1.xml" ContentType="application/vnd.openxmlformats-officedocument.presentationml.slide+xml"/>
  <Override PartName="/ppt/slides/slide1.xml" ContentType="application/vnd.openxmlformats-officedocument.presentationml.slide+xml"/>
  <Override PartName="/docprops/core.xml" ContentType="application/vnd.openxmlformats-package.core-properties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6.xml" ContentType="application/vnd.openxmlformats-officedocument.presentationml.slide+xml"/>
  <Override PartName="/ppt/slides/slide27.xml" ContentType="application/vnd.openxmlformats-officedocument.presentationml.slide+xml"/>
  <Override PartName="/ppt/slides/slide7.xml" ContentType="application/vnd.openxmlformats-officedocument.presentationml.slide+xml"/>
  <Override PartName="/ppt/slides/slide28.xml" ContentType="application/vnd.openxmlformats-officedocument.presentationml.slide+xml"/>
  <Override PartName="/ppt/slides/slide8.xml" ContentType="application/vnd.openxmlformats-officedocument.presentationml.slide+xml"/>
  <Override PartName="/ppt/slides/slide29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8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slides/slide33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3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35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3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slides/notesslide14.xml" ContentType="application/vnd.openxmlformats-officedocument.presentationml.notesSlide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app.xml" ContentType="application/vnd.openxmlformats-officedocument.extended-properties+xml"/>
  <Override PartName="/ppt/notesmasters/notesmaster1.xml" ContentType="application/vnd.openxmlformats-officedocument.presentationml.notesMaster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9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" Type="http://schemas.openxmlformats.org/officeDocument/2006/relationships/slide" Target="slides/slide1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" Type="http://schemas.openxmlformats.org/officeDocument/2006/relationships/slide" Target="slides/slide2.xml"/><Relationship Id="rId40" Type="http://schemas.openxmlformats.org/officeDocument/2006/relationships/slide" Target="slides/slide38.xml"/><Relationship Id="rId41" Type="http://schemas.openxmlformats.org/officeDocument/2006/relationships/tableStyles" Target="tableStyles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  <a:p>
            <a:endParaRPr lang="en-US"/>
          </a:p>
        </p:txBody>
      </p:sp>
      <p:sp>
        <p:nvSpPr>
          <p:cNvPr id="3" name="Date Placeholder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/>
          <a:p>
            <a:r>
              <a:rPr lang="en-US" smtClean="0"/>
              <a:t>*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  <a:p>
            <a:endParaRPr lang="en-US"/>
          </a:p>
        </p:txBody>
      </p:sp>
      <p:sp>
        <p:nvSpPr>
          <p:cNvPr id="5" name="Notes Placeholder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</a:p>
          <a:p>
            <a:pPr lvl="0"/>
            <a:r>
              <a:rPr lang="en-GB" altLang="en-US"/>
              <a:t>Click to edit Master text styles</a:t>
            </a:r>
            <a:endParaRPr lang="en-US"/>
          </a:p>
          <a:p>
            <a:pPr lvl="1"/>
            <a:r>
              <a:rPr lang="en-GB" altLang="en-US"/>
              <a:t>Second level</a:t>
            </a:r>
            <a:endParaRPr lang="en-US"/>
          </a:p>
          <a:p>
            <a:pPr lvl="2"/>
            <a:r>
              <a:rPr lang="en-GB" altLang="en-US"/>
              <a:t>Third level</a:t>
            </a:r>
            <a:endParaRPr lang="en-US"/>
          </a:p>
          <a:p>
            <a:pPr lvl="3"/>
            <a:r>
              <a:rPr lang="en-GB" altLang="en-US"/>
              <a:t>Fourth level</a:t>
            </a:r>
            <a:endParaRPr lang="en-US"/>
          </a:p>
          <a:p>
            <a:pPr lvl="4"/>
            <a:r>
              <a:rPr lang="en-GB" alt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  <a:p>
            <a:endParaRPr 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/>
          <a:p>
            <a:r>
              <a:rPr lang="en-US" smtClean="0"/>
              <a:t>#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3BF02F0-1EC9-400A-B93E-F1FBCE4826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B051BDA-DEFB-4BFD-B742-60397CDB2B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B77633B-8CF5-4691-9662-8ECA64E009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6F3A122A-333E-4EF2-9745-ACABCB808D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5F510E0-8B02-424B-B675-80E8E2C243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5B7A755-B186-469E-960F-BCBC99A826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9B15F2A-0CEE-491C-A91E-E5CD4D7AAA6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3766CC40-A51D-457D-89C1-92D13AD1E6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9FC6B4D-8150-4DF7-8332-55C55EAB8C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273675D-43BE-457E-8942-BE06E025BD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9600864-093D-47B8-8B70-E000904B89E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EC3EA3D-EA18-4DF2-A9B7-79D10484A6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F8F5E9E-4BA2-4855-B6CD-E23E060AD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02426A4-F0D1-4B06-9E34-AD72D83949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776FF15-F904-498F-8A3C-FFA3CEE452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087DAE9-0856-4DB9-8A5B-3B8223ED43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DD1D08C-1059-4C48-8B13-6E72917263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CCE6A7A-6FE2-40A6-9187-7EBB54D425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182ABDB-F493-4F6F-A75A-FBDF7CE1A9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3F13B66-0ED2-422F-9DC4-0124657AD2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52BE21A0-0DB5-4986-9ECC-254F758F9A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F5C2C67-EC71-4009-B9AE-E0413DDA61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72ACA4C-7499-4B19-92B5-5164F0C7C7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BBF8DA5-A25E-4332-B3FE-BE359FFCB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A1D9051-C5D7-4394-A0A3-31693421BD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EFDA1A2-C820-4137-87AF-BFF0C3C056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38A780FD-63E1-4B73-9B27-2B23963BE6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3333261-BC47-4085-808D-6A0F13303C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61AB472-1517-4024-B89D-C32B24C434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D32339E-C229-490C-ACB5-8211FE927A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8C9486F-9584-4AE2-A336-AC0B7A90AD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9485CF0-1AD7-4F65-96D3-3541AA4681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6BAE044-4A7A-4FA4-AA3C-DE2E52BAC9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63A70A2B-40A4-44EE-83AB-A6B0FC578DE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58142A5C-7D1D-4A29-93B5-CC21DFE4A2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8D7AB56-1BFD-458B-A1CB-E11CBBE47F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3FC42C3-5F11-4826-97F6-3512FF3EAA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C772381-19EA-49C7-A9B9-58E79C0401F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 noEditPoints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 noEditPoints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 noEditPoints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 noEditPoints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 noEditPoints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 noEditPoints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 noEditPoints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 noEditPoints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 noEditPoints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8" name="Footer Placeholder 7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4" name="Footer Placeholder 3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3" name="Footer Placeholder 2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 noEditPoints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/>
          </a:p>
        </p:txBody>
      </p:sp>
      <p:sp>
        <p:nvSpPr>
          <p:cNvPr id="4" name="Text Placeholder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9B128-7CA6-4FFA-89A0-3CEEF81949E2}" type="datetimeFigureOut">
              <a:rPr lang="en-IN" smtClean="0"/>
              <a:t>30/01/2024</a:t>
            </a:fld>
            <a:endParaRPr lang="en-IN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F3FFE-2DA7-4E4F-AD42-F661719BDF00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hyperlink" Target="https://drive.google.com/file/d/1P1LXB8FArkjDifop6ifpuGGEKXJRRa5Y/view?usp=sharing" TargetMode="Externa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 noEditPoints="1"/>
          </p:cNvSpPr>
          <p:nvPr>
            <p:ph idx="1"/>
          </p:nvPr>
        </p:nvSpPr>
        <p:spPr>
          <a:xfrm>
            <a:off x="838200" y="794327"/>
            <a:ext cx="10515600" cy="53826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IN" sz="5400" dirty="0">
              <a:effectLst/>
              <a:latin typeface="Calibri" pitchFamily="34" charset="0" panose="020F0502020204030204"/>
              <a:ea typeface="Calibri" pitchFamily="34" charset="0" panose="020F0502020204030204"/>
              <a:cs typeface="Times New Roman" pitchFamily="18" charset="0" panose="02020603050405020304"/>
            </a:endParaRPr>
          </a:p>
          <a:p>
            <a:pPr marL="0" indent="0" algn="ctr">
              <a:buNone/>
            </a:pPr>
            <a:r>
              <a:rPr lang="en-IN" sz="6000" b="1" dirty="0">
                <a:solidFill>
                  <a:srgbClr val="FF0000"/>
                </a:solidFill>
                <a:effectLst/>
                <a:latin typeface="Calibri" pitchFamily="34" charset="0" panose="020F0502020204030204"/>
                <a:ea typeface="Calibri" pitchFamily="34" charset="0" panose="020F0502020204030204"/>
                <a:cs typeface="Times New Roman" pitchFamily="18" charset="0" panose="02020603050405020304"/>
              </a:rPr>
              <a:t>Learning </a:t>
            </a:r>
          </a:p>
          <a:p>
            <a:pPr marL="0" indent="0" algn="ctr">
              <a:buNone/>
            </a:pPr>
            <a:r>
              <a:rPr lang="en-IN" sz="6000" b="1" dirty="0">
                <a:solidFill>
                  <a:srgbClr val="FF0000"/>
                </a:solidFill>
                <a:effectLst/>
                <a:latin typeface="Calibri" pitchFamily="34" charset="0" panose="020F0502020204030204"/>
                <a:ea typeface="Calibri" pitchFamily="34" charset="0" panose="020F0502020204030204"/>
                <a:cs typeface="Times New Roman" pitchFamily="18" charset="0" panose="02020603050405020304"/>
              </a:rPr>
              <a:t>Decision Trees </a:t>
            </a:r>
            <a:endParaRPr lang="en-IN" sz="6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526473"/>
            <a:ext cx="10515600" cy="5650490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i="0" dirty="0">
                <a:solidFill>
                  <a:srgbClr val="610B38"/>
                </a:solidFill>
                <a:effectLst/>
                <a:latin typeface="erdana"/>
              </a:rPr>
              <a:t>Advantages of the Decision Tree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is simple to understand as it follows the same process which a human follow while making any decision in real-life.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can be very useful for solving decision-related problems.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helps to think about all the possible outcomes for a problem.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There is less requirement of data cleaning compared to other algorithms.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581891"/>
            <a:ext cx="10515600" cy="5595072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i="0" dirty="0">
                <a:solidFill>
                  <a:srgbClr val="610B38"/>
                </a:solidFill>
                <a:effectLst/>
                <a:latin typeface="erdana"/>
              </a:rPr>
              <a:t>Disadvantages of the Decision Tree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The decision tree contains lots of layers, which makes it complex.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may have an overfitting issue, which can be resolved using the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Random Forest algorithm.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For more class labels, the computational complexity of the decision tree may increase.</a:t>
            </a:r>
          </a:p>
          <a:p>
            <a:pPr algn="l"/>
            <a:endParaRPr lang="en-US" b="1" i="0" dirty="0">
              <a:solidFill>
                <a:srgbClr val="333333"/>
              </a:solidFill>
              <a:effectLst/>
              <a:latin typeface="Roboto Slab"/>
            </a:endParaRPr>
          </a:p>
          <a:p>
            <a:pPr marL="0" indent="0" algn="l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Roboto Slab"/>
              </a:rPr>
              <a:t>ID3 Algorithm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inter-regular"/>
              </a:rPr>
              <a:t>  Although there are various decision tree learning algorithms, we will explore the Iterative Dichotomiser 3 or commonly known as ID3. ID3 was </a:t>
            </a:r>
            <a:r>
              <a:rPr lang="en-US" dirty="0">
                <a:solidFill>
                  <a:srgbClr val="000000"/>
                </a:solidFill>
                <a:latin typeface="inter-regular"/>
                <a:hlinkClick r:id="rId1"/>
              </a:rPr>
              <a:t>invented</a:t>
            </a:r>
            <a:r>
              <a:rPr lang="en-US" dirty="0">
                <a:solidFill>
                  <a:srgbClr val="000000"/>
                </a:solidFill>
                <a:latin typeface="inter-regular"/>
              </a:rPr>
              <a:t> by Ross Quinlan.</a:t>
            </a:r>
          </a:p>
          <a:p>
            <a:pPr marL="0" indent="0" algn="just">
              <a:buNone/>
            </a:pP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0537" y="266700"/>
            <a:ext cx="11210925" cy="6324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38175" y="657225"/>
            <a:ext cx="10915650" cy="55435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47687" y="338137"/>
            <a:ext cx="11096625" cy="6181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607127" y="738187"/>
            <a:ext cx="8289348" cy="53816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61962" y="781049"/>
            <a:ext cx="11268075" cy="545349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57200" y="619125"/>
            <a:ext cx="11277600" cy="56197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225309" y="6289964"/>
            <a:ext cx="3602182" cy="378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Gain(S, Temp)=0.0289</a:t>
            </a:r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24050" y="704850"/>
            <a:ext cx="8343900" cy="54483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09587" y="657225"/>
            <a:ext cx="11172825" cy="5543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6"/>
            <a:ext cx="10515600" cy="623166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610B38"/>
                </a:solidFill>
                <a:effectLst/>
                <a:latin typeface="erdana"/>
              </a:rPr>
            </a:br>
            <a:r>
              <a:rPr lang="en-IN" b="1" i="0" dirty="0">
                <a:solidFill>
                  <a:srgbClr val="610B38"/>
                </a:solidFill>
                <a:effectLst/>
                <a:latin typeface="erdana"/>
              </a:rPr>
              <a:t>Decision Tree Classification Algorithm</a:t>
            </a:r>
            <a:br>
              <a:rPr lang="en-IN" b="0" i="0" dirty="0">
                <a:solidFill>
                  <a:srgbClr val="610B38"/>
                </a:solidFill>
                <a:effectLst/>
                <a:latin typeface="erdana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173018"/>
            <a:ext cx="10515600" cy="5319856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Decision Tree is a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Supervised learning technique 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that can be used for both classification and Regression problems, but mostly it is preferred for solving Classification problems. 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is a tree-structured classifier, where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 internal nodes represent the features of a dataset, branches represent the decision rules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and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each leaf node represents the outcome.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a Decision tree, there are two nodes, which are the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Decision Node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and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 Leaf Node.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Decision nodes are used to make any decision and have multiple branches, whereas Leaf nodes are the output of those decisions and do not contain any further branches.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The decisions or the test are performed on the basis of features of the given dataset.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857375" y="676275"/>
            <a:ext cx="8477250" cy="55054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04825" y="728662"/>
            <a:ext cx="11182350" cy="54006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876425" y="681037"/>
            <a:ext cx="8439150" cy="549592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281112" y="566737"/>
            <a:ext cx="9629775" cy="57245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64107" y="895928"/>
            <a:ext cx="4257675" cy="320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109709" y="1202314"/>
            <a:ext cx="3619500" cy="9620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85800" y="557212"/>
            <a:ext cx="10820400" cy="57435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05050" y="1385887"/>
            <a:ext cx="7581900" cy="408622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42912" y="652462"/>
            <a:ext cx="11306175" cy="555307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57262" y="1095375"/>
            <a:ext cx="10277475" cy="466725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14350" y="581025"/>
            <a:ext cx="11163300" cy="56959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434110"/>
            <a:ext cx="10515600" cy="5927582"/>
          </a:xfrm>
        </p:spPr>
        <p:txBody>
          <a:bodyPr/>
          <a:lstStyle/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is called a decision tree because, similar to a tree, it starts with the root node, which expands on further branches and constructs a tree-like structure.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order to build a tree, we use the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CART algorithm,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which stands for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Classification and Regression Tree algorithm.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6" name="Picture 2" descr="Decision Tree Classification Algorithm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238500" y="2918691"/>
            <a:ext cx="5715000" cy="3810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852612" y="757237"/>
            <a:ext cx="8486775" cy="53435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85900" y="623887"/>
            <a:ext cx="9220200" cy="561022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07980" y="791392"/>
            <a:ext cx="5934075" cy="342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90163" y="1071562"/>
            <a:ext cx="3429000" cy="105727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00087" y="495300"/>
            <a:ext cx="10791825" cy="5867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33387" y="647700"/>
            <a:ext cx="11325225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57212" y="633412"/>
            <a:ext cx="11077575" cy="55911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714500" y="838200"/>
            <a:ext cx="876300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95412" y="514350"/>
            <a:ext cx="9401175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87866" y="0"/>
            <a:ext cx="1121626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6"/>
            <a:ext cx="10515600" cy="484620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r>
              <a:rPr lang="en-IN" b="1" i="0" dirty="0">
                <a:solidFill>
                  <a:srgbClr val="610B4B"/>
                </a:solidFill>
                <a:effectLst/>
                <a:latin typeface="erdana"/>
              </a:rPr>
              <a:t>Why use Decision Trees?</a:t>
            </a:r>
            <a:br>
              <a:rPr lang="en-IN" b="1" i="0" dirty="0">
                <a:solidFill>
                  <a:srgbClr val="610B4B"/>
                </a:solidFill>
                <a:effectLst/>
                <a:latin typeface="erdana"/>
              </a:rPr>
            </a:br>
            <a:endParaRPr lang="en-IN" b="1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960582"/>
            <a:ext cx="10515600" cy="5216381"/>
          </a:xfrm>
        </p:spPr>
        <p:txBody>
          <a:bodyPr/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There are various algorithms in Machine learning, so choosing the best algorithm for the given dataset and problem is the main point to remember while creating a machine learning model. Below are the two reasons for using the Decision tree: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Decision Trees usually mimic human thinking ability while making a decision, so it is easy to understand.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The logic behind the decision tree can be easily understood because it shows a tree-like structure.</a:t>
            </a: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6"/>
            <a:ext cx="10515600" cy="521566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r>
              <a:rPr lang="en-IN" sz="4000" b="1" i="0" dirty="0">
                <a:solidFill>
                  <a:srgbClr val="610B4B"/>
                </a:solidFill>
                <a:effectLst/>
                <a:latin typeface="erdana"/>
              </a:rPr>
              <a:t>Decision Tree Terminologies</a:t>
            </a:r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886692"/>
            <a:ext cx="10515600" cy="5290271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Root Node: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Root node is from where the decision tree starts. It represents the entire dataset, which further gets divided into two or more homogeneous sets.</a:t>
            </a:r>
          </a:p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Leaf Node: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Leaf nodes are the final output node, and the tree cannot be segregated further after getting a leaf node.</a:t>
            </a:r>
          </a:p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Splitting: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Splitting is the process of dividing the decision node/root node into sub-nodes according to the given conditions.</a:t>
            </a:r>
            <a:endParaRPr lang="en-US" dirty="0">
              <a:solidFill>
                <a:srgbClr val="000000"/>
              </a:solidFill>
              <a:latin typeface="inter-regular"/>
            </a:endParaRPr>
          </a:p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Branch/Sub Tree: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A tree formed by splitting the tree.</a:t>
            </a:r>
          </a:p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Pruning: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Pruning is the process of removing the unwanted branches from the tree.</a:t>
            </a:r>
            <a:endParaRPr lang="en-US" dirty="0">
              <a:solidFill>
                <a:srgbClr val="000000"/>
              </a:solidFill>
              <a:latin typeface="inter-regular"/>
            </a:endParaRPr>
          </a:p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Parent/Child node: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The root node of the tree is called the parent node, and other nodes are called the child nodes.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641639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inter-bold"/>
              </a:rPr>
              <a:t>How does the Decision Tree algorithm Work?</a:t>
            </a:r>
            <a:endParaRPr lang="en-IN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145309"/>
            <a:ext cx="10515600" cy="5031654"/>
          </a:xfrm>
        </p:spPr>
        <p:txBody>
          <a:bodyPr>
            <a:normAutofit lnSpcReduction="10000"/>
          </a:bodyPr>
          <a:lstStyle/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Step-1: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Begin the tree with the root node, says S, which contains the complete dataset.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Step-2: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Find the best attribute in the dataset using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Attribute Selection Measure (ASM).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Step-3: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Divide the S into subsets that contains possible values for the best attributes.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Step-4: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Generate the decision tree node, which contains the best attribute.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Step-5: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Recursively make new decision trees using the subsets of the dataset created in step -3. 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Continue this process until a stage is reached where you cannot further classify the nodes and called the final node as a leaf node.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6"/>
            <a:ext cx="10515600" cy="715530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r>
              <a:rPr lang="en-IN" b="1" i="0" dirty="0">
                <a:solidFill>
                  <a:srgbClr val="610B4B"/>
                </a:solidFill>
                <a:effectLst/>
                <a:latin typeface="erdana"/>
              </a:rPr>
              <a:t>Attribute Selection Measures</a:t>
            </a:r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080656"/>
            <a:ext cx="10515600" cy="5096307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While implementing a Decision tree, the main issue arises that how to select the best attribute for the root node and for sub-nodes. </a:t>
            </a:r>
          </a:p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So, to solve such problems there is a technique which is called as </a:t>
            </a:r>
            <a:r>
              <a:rPr lang="en-US" b="1" i="0" dirty="0">
                <a:solidFill>
                  <a:srgbClr val="333333"/>
                </a:solidFill>
                <a:effectLst/>
                <a:latin typeface="inter-bold"/>
              </a:rPr>
              <a:t>Attribute selection measure or ASM. </a:t>
            </a:r>
          </a:p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By this measurement, we can easily select the best attribute for the nodes of the tree. </a:t>
            </a:r>
          </a:p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There are two popular techniques for ASM, which are:</a:t>
            </a:r>
          </a:p>
          <a:p>
            <a:pPr marL="0" indent="0" algn="just">
              <a:buNone/>
            </a:pPr>
            <a:r>
              <a:rPr lang="en-IN" b="1" i="0" dirty="0">
                <a:solidFill>
                  <a:srgbClr val="000000"/>
                </a:solidFill>
                <a:effectLst/>
                <a:latin typeface="inter-bold"/>
              </a:rPr>
              <a:t>	Information Gain</a:t>
            </a:r>
            <a:endParaRPr lang="en-IN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 algn="just">
              <a:buNone/>
            </a:pPr>
            <a:r>
              <a:rPr lang="en-IN" b="1" i="0" dirty="0">
                <a:solidFill>
                  <a:srgbClr val="000000"/>
                </a:solidFill>
                <a:effectLst/>
                <a:latin typeface="inter-bold"/>
              </a:rPr>
              <a:t>	</a:t>
            </a:r>
            <a:r>
              <a:rPr lang="en-IN" b="1" dirty="0">
                <a:solidFill>
                  <a:srgbClr val="000000"/>
                </a:solidFill>
                <a:latin typeface="inter-bold"/>
              </a:rPr>
              <a:t>Entropy</a:t>
            </a:r>
            <a:endParaRPr lang="en-IN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 algn="just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8200" y="365126"/>
            <a:ext cx="10515600" cy="734002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610B4B"/>
                </a:solidFill>
                <a:effectLst/>
                <a:latin typeface="erdana"/>
              </a:rPr>
              <a:t> </a:t>
            </a:r>
            <a:br>
              <a:rPr lang="en-IN" b="0" i="0" dirty="0">
                <a:solidFill>
                  <a:srgbClr val="610B4B"/>
                </a:solidFill>
                <a:effectLst/>
                <a:latin typeface="erdana"/>
              </a:rPr>
            </a:br>
            <a:r>
              <a:rPr lang="en-IN" b="1" i="0" dirty="0">
                <a:solidFill>
                  <a:srgbClr val="610B4B"/>
                </a:solidFill>
                <a:effectLst/>
                <a:latin typeface="erdana"/>
              </a:rPr>
              <a:t>Information Gain:</a:t>
            </a:r>
            <a:br>
              <a:rPr lang="en-IN" b="1" i="0" dirty="0">
                <a:solidFill>
                  <a:srgbClr val="610B4B"/>
                </a:solidFill>
                <a:effectLst/>
                <a:latin typeface="erdana"/>
              </a:rPr>
            </a:br>
            <a:endParaRPr lang="en-IN" b="1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099128"/>
            <a:ext cx="10515600" cy="5077835"/>
          </a:xfrm>
        </p:spPr>
        <p:txBody>
          <a:bodyPr/>
          <a:lstStyle/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Information gain is the measurement of changes in entropy after the segmentation of a dataset based on an attribute.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It calculates how much information a feature provides us about a class.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According to the value of information gain, we split the node and build the decision tree.</a:t>
            </a: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A decision tree algorithm always tries to maximize the value of information gain, and a node/attribute having the highest information gain is split first. </a:t>
            </a:r>
          </a:p>
          <a:p>
            <a:pPr marL="0" indent="0">
              <a:buNone/>
            </a:pPr>
            <a:r>
              <a:rPr lang="en-IN" dirty="0"/>
              <a:t>           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inter-regular"/>
              </a:rPr>
              <a:t>Information Gain= Entropy(S)-</a:t>
            </a:r>
            <a:r>
              <a:rPr lang="en-GB" sz="2400" b="1" i="0" dirty="0">
                <a:solidFill>
                  <a:srgbClr val="FF0000"/>
                </a:solidFill>
                <a:effectLst/>
                <a:latin typeface="inter-regular"/>
              </a:rPr>
              <a:t>                    </a:t>
            </a:r>
          </a:p>
          <a:p>
            <a:pPr marL="0" indent="0">
              <a:buNone/>
            </a:pPr>
            <a:r>
              <a:rPr lang="en-GB" sz="2400" b="1" i="0" dirty="0">
                <a:solidFill>
                  <a:srgbClr val="FF0000"/>
                </a:solidFill>
                <a:effectLst/>
                <a:latin typeface="inter-regular"/>
              </a:rPr>
              <a:t>                                                    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inter-regular"/>
              </a:rPr>
              <a:t>(Weighted Avg) *Entropy(each feature)  </a:t>
            </a: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812800"/>
            <a:ext cx="10515600" cy="5364163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inter-bold"/>
              </a:rPr>
              <a:t>Entropy:</a:t>
            </a:r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 Entropy is a metric to measure the impurity in a given attribute. It specifies randomness in data.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Entropy can be calculated as:</a:t>
            </a:r>
          </a:p>
          <a:p>
            <a:pPr marL="0" indent="0">
              <a:buNone/>
            </a:pPr>
            <a:endParaRPr kumimoji="0" lang="en-US" altLang="en-US" sz="2800" b="0" i="0" u="none" strike="noStrike" cap="none" baseline="0" dirty="0">
              <a:ln>
                <a:noFill/>
              </a:ln>
              <a:solidFill>
                <a:srgbClr val="333333"/>
              </a:solidFill>
              <a:effectLst/>
              <a:latin typeface="Arial Unicode MS"/>
            </a:endParaRPr>
          </a:p>
          <a:p>
            <a:pPr marL="0" indent="0">
              <a:buNone/>
            </a:pPr>
            <a:r>
              <a:rPr lang="en-US" altLang="en-US" dirty="0">
                <a:solidFill>
                  <a:srgbClr val="333333"/>
                </a:solidFill>
                <a:latin typeface="Arial Unicode MS"/>
              </a:rPr>
              <a:t>              </a:t>
            </a:r>
            <a:r>
              <a:rPr kumimoji="0" lang="en-US" altLang="en-US" sz="2800" b="1" i="0" u="none" strike="noStrike" cap="none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Entropy(s)= -P(yes)log2 P(yes)- P(no) log2 P(no)</a:t>
            </a:r>
            <a:r>
              <a:rPr kumimoji="0" lang="en-US" altLang="en-US" sz="1400" b="1" i="0" u="none" strike="noStrike" cap="none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endParaRPr kumimoji="0" lang="en-US" altLang="en-US" sz="4000" b="1" i="0" u="none" strike="noStrike" cap="none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 panose="020B0604020202020204"/>
            </a:endParaRPr>
          </a:p>
          <a:p>
            <a:pPr marL="0" indent="0" algn="just">
              <a:buNone/>
            </a:pPr>
            <a:endParaRPr lang="en-IN" dirty="0"/>
          </a:p>
          <a:p>
            <a:pPr marL="0" indent="0" algn="just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inter-bold"/>
              </a:rPr>
              <a:t>Where,</a:t>
            </a:r>
            <a:endParaRPr lang="en-US" b="0" i="0" dirty="0">
              <a:solidFill>
                <a:srgbClr val="333333"/>
              </a:solidFill>
              <a:effectLst/>
              <a:latin typeface="inter-regular"/>
            </a:endParaRP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S= Total number of samples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P(yes)= probability of yes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algn="just">
              <a:buFont typeface="Arial" pitchFamily="34" charset="0" panose="020B0604020202020204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P(no)= probability of no</a:t>
            </a: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003634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vert="horz" wrap="none" lIns="91440" tIns="45720" rIns="91440" bIns="45720" anchor="ctr">
            <a:prstTxWarp prst="textNoShape">
              <a:avLst/>
            </a:prstTxWarp>
            <a:spAutoFit/>
          </a:bodyPr>
          <a:lstStyle/>
          <a:p>
            <a:pPr marL="0" marR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None/>
            </a:pPr>
            <a:endParaRPr kumimoji="0" lang="en-US" altLang="en-US" sz="1800" b="0" i="0" u="none" strike="noStrike" cap="none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 panose="020B060402020202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Notes Theme">
  <a:themeElements>
    <a:clrScheme name="Office Notes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Notes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Notes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>
          <a:solidFill>
            <a:schemeClr val="phClr"/>
          </a:solidFill>
          <a:prstDash val="solid"/>
        </a:ln>
        <a:ln w="38100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933</Words>
  <Application>Microsoft Office PowerPoint</Application>
  <PresentationFormat>Widescreen</PresentationFormat>
  <Paragraphs>65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Arial Unicode MS</vt:lpstr>
      <vt:lpstr>Calibri</vt:lpstr>
      <vt:lpstr>Calibri Light</vt:lpstr>
      <vt:lpstr>erdana</vt:lpstr>
      <vt:lpstr>inter-bold</vt:lpstr>
      <vt:lpstr>inter-regular</vt:lpstr>
      <vt:lpstr>Roboto Slab</vt:lpstr>
      <vt:lpstr>Office Theme</vt:lpstr>
      <vt:lpstr>PowerPoint Presentation</vt:lpstr>
      <vt:lpstr> Decision Tree Classification Algorithm </vt:lpstr>
      <vt:lpstr>PowerPoint Presentation</vt:lpstr>
      <vt:lpstr> Why use Decision Trees? </vt:lpstr>
      <vt:lpstr> Decision Tree Terminologies </vt:lpstr>
      <vt:lpstr>How does the Decision Tree algorithm Work?</vt:lpstr>
      <vt:lpstr> Attribute Selection Measures </vt:lpstr>
      <vt:lpstr>  Information Gain: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Deepika Mallampati</dc:creator>
  <cp:lastModifiedBy>Lenovo</cp:lastModifiedBy>
  <cp:revision>10</cp:revision>
  <dcterms:created xsi:type="dcterms:W3CDTF">2021-12-22T04:54:38Z</dcterms:created>
  <dcterms:modified xsi:type="dcterms:W3CDTF">2024-01-30T08:05:01Z</dcterms:modified>
</cp:coreProperties>
</file>

<file path=docProps/thumbnail.jpeg>
</file>